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84" r:id="rId13"/>
    <p:sldId id="285" r:id="rId14"/>
    <p:sldId id="287" r:id="rId15"/>
    <p:sldId id="28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6" r:id="rId44"/>
    <p:sldId id="315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277" r:id="rId56"/>
    <p:sldId id="278" r:id="rId57"/>
    <p:sldId id="279" r:id="rId58"/>
    <p:sldId id="280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81" r:id="rId70"/>
    <p:sldId id="282" r:id="rId71"/>
    <p:sldId id="28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13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81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16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60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70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39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94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63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25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7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323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637EA-B2F5-4392-B777-C6374928EF1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6FFEB-E733-49B5-84B9-A98CAE348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73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Operating System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593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73152"/>
            <a:ext cx="12280392" cy="6606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6" y="-576822"/>
            <a:ext cx="10726647" cy="80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4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4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246888"/>
            <a:ext cx="11466577" cy="71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9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20559" cy="71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71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8" y="0"/>
            <a:ext cx="11717518" cy="743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12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                        COMPUTER SYSTEM ARCHITECTURE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0748" y="-919770"/>
            <a:ext cx="15013495" cy="86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54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5485" y="-1076954"/>
            <a:ext cx="14822969" cy="90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3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5411"/>
            <a:ext cx="12192000" cy="8030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201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738" y="0"/>
            <a:ext cx="12675577" cy="65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30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</a:t>
            </a:r>
            <a:r>
              <a:rPr lang="en-US" sz="4800" b="1" dirty="0" smtClean="0">
                <a:solidFill>
                  <a:srgbClr val="FF0000"/>
                </a:solidFill>
              </a:rPr>
              <a:t>Operating System Structure 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593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13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50326" cy="75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6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532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379" y="-934059"/>
            <a:ext cx="14746758" cy="87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2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</a:t>
            </a:r>
            <a:r>
              <a:rPr lang="en-US" dirty="0" smtClean="0">
                <a:solidFill>
                  <a:srgbClr val="FF0000"/>
                </a:solidFill>
              </a:rPr>
              <a:t>Operating System Services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49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3010" y="-762585"/>
            <a:ext cx="14118020" cy="838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61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3248" y="104311"/>
            <a:ext cx="1591849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89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168" y="-405348"/>
            <a:ext cx="13870336" cy="76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6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0"/>
            <a:ext cx="11713464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23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-367243"/>
            <a:ext cx="11688806" cy="75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6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326" y="-729243"/>
            <a:ext cx="13260651" cy="83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72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5064" y="-205295"/>
            <a:ext cx="15242127" cy="72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40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6800" cy="778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8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2960" cy="74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22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-357716"/>
            <a:ext cx="12117491" cy="75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731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1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 smtClean="0">
                <a:solidFill>
                  <a:srgbClr val="FF0000"/>
                </a:solidFill>
              </a:rPr>
              <a:t>                 User </a:t>
            </a:r>
            <a:r>
              <a:rPr lang="en-IN" sz="3600" dirty="0">
                <a:solidFill>
                  <a:srgbClr val="FF0000"/>
                </a:solidFill>
              </a:rPr>
              <a:t>Operating System Interface 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184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984" y="237679"/>
            <a:ext cx="14279968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8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9300" y="-357716"/>
            <a:ext cx="14870600" cy="75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7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6405" y="-929296"/>
            <a:ext cx="14584810" cy="87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00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365125"/>
            <a:ext cx="116586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55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67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377440" y="3244334"/>
            <a:ext cx="8641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Roboto"/>
              </a:rPr>
              <a:t>What is System Call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892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40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13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443" y="1825625"/>
            <a:ext cx="741511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6747" y="-753059"/>
            <a:ext cx="13565493" cy="83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28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-710190"/>
            <a:ext cx="12155596" cy="8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4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sz="3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3600" b="1" dirty="0">
                <a:solidFill>
                  <a:srgbClr val="FF0000"/>
                </a:solidFill>
              </a:rPr>
              <a:t> </a:t>
            </a:r>
            <a:r>
              <a:rPr lang="en-IN" sz="3600" b="1" dirty="0" smtClean="0">
                <a:solidFill>
                  <a:srgbClr val="FF0000"/>
                </a:solidFill>
              </a:rPr>
              <a:t>                          Types </a:t>
            </a:r>
            <a:r>
              <a:rPr lang="en-IN" sz="3600" b="1" dirty="0">
                <a:solidFill>
                  <a:srgbClr val="FF0000"/>
                </a:solidFill>
              </a:rPr>
              <a:t>of System Call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6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7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9512" y="-491085"/>
            <a:ext cx="16471024" cy="78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7932" y="-110032"/>
            <a:ext cx="15327864" cy="70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06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45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4"/>
            <a:ext cx="12192000" cy="61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40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44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4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9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                            System Programs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965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</a:t>
            </a:r>
            <a:r>
              <a:rPr lang="en-IN" b="1" dirty="0" smtClean="0">
                <a:solidFill>
                  <a:srgbClr val="FF0000"/>
                </a:solidFill>
              </a:rPr>
              <a:t>MCQ :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6304" y="2442448"/>
            <a:ext cx="11000232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Which of the following is the fastest type of storage in a computer system?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Hard Disk Drive (HDD)</a:t>
            </a:r>
            <a:b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Cache Memory</a:t>
            </a:r>
            <a:b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 Solid State Drive (SSD)</a:t>
            </a:r>
            <a:b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D. Main Memory (RAM)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15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MCQ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Answer:</a:t>
            </a:r>
            <a:r>
              <a:rPr lang="en-IN" dirty="0"/>
              <a:t> B. Cache Memory</a:t>
            </a:r>
          </a:p>
        </p:txBody>
      </p:sp>
    </p:spTree>
    <p:extLst>
      <p:ext uri="{BB962C8B-B14F-4D97-AF65-F5344CB8AC3E}">
        <p14:creationId xmlns:p14="http://schemas.microsoft.com/office/powerpoint/2010/main" val="1123379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2</a:t>
            </a:r>
            <a:r>
              <a:rPr lang="en-IN" b="1" dirty="0">
                <a:solidFill>
                  <a:srgbClr val="FF0000"/>
                </a:solidFill>
              </a:rPr>
              <a:t>. Which storage type is most suitable for long-term, large-scale data storage?</a:t>
            </a:r>
            <a:endParaRPr lang="en-IN" dirty="0">
              <a:solidFill>
                <a:srgbClr val="FF0000"/>
              </a:solidFill>
            </a:endParaRPr>
          </a:p>
          <a:p>
            <a:r>
              <a:rPr lang="en-IN" dirty="0"/>
              <a:t>A. Registers</a:t>
            </a:r>
            <a:br>
              <a:rPr lang="en-IN" dirty="0"/>
            </a:br>
            <a:r>
              <a:rPr lang="en-IN" dirty="0"/>
              <a:t>B. Cache Memory</a:t>
            </a:r>
            <a:br>
              <a:rPr lang="en-IN" dirty="0"/>
            </a:br>
            <a:r>
              <a:rPr lang="en-IN" dirty="0"/>
              <a:t>C. Hard Disk Drive (HDD)</a:t>
            </a:r>
            <a:br>
              <a:rPr lang="en-IN" dirty="0"/>
            </a:br>
            <a:r>
              <a:rPr lang="en-IN" dirty="0"/>
              <a:t>D. Main Memory (RAM)</a:t>
            </a:r>
          </a:p>
        </p:txBody>
      </p:sp>
    </p:spTree>
    <p:extLst>
      <p:ext uri="{BB962C8B-B14F-4D97-AF65-F5344CB8AC3E}">
        <p14:creationId xmlns:p14="http://schemas.microsoft.com/office/powerpoint/2010/main" val="2808384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Answer:</a:t>
            </a:r>
            <a:r>
              <a:rPr lang="en-IN" dirty="0"/>
              <a:t> C. Hard Disk Drive (HDD)</a:t>
            </a:r>
          </a:p>
        </p:txBody>
      </p:sp>
    </p:spTree>
    <p:extLst>
      <p:ext uri="{BB962C8B-B14F-4D97-AF65-F5344CB8AC3E}">
        <p14:creationId xmlns:p14="http://schemas.microsoft.com/office/powerpoint/2010/main" val="3306702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                    Process and Threads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35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064" y="-810217"/>
            <a:ext cx="14880127" cy="84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6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Program and Process difference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Program</a:t>
            </a:r>
          </a:p>
          <a:p>
            <a:r>
              <a:rPr lang="en-US" b="1" dirty="0"/>
              <a:t>Definition</a:t>
            </a:r>
            <a:r>
              <a:rPr lang="en-US" dirty="0"/>
              <a:t>: A program is a static set of instructions written in a programming language to perform a specific task or solve a particular problem. It is essentially a file or a collection of files that contains executable code, along with data and other resources required to execute that code.</a:t>
            </a:r>
          </a:p>
          <a:p>
            <a:r>
              <a:rPr lang="en-US" b="1" dirty="0"/>
              <a:t>State</a:t>
            </a:r>
            <a:r>
              <a:rPr lang="en-US" dirty="0"/>
              <a:t>: A program is not active; it's just a set of instructions stored on disk (or another storage medium). It remains inert until it is executed.</a:t>
            </a:r>
          </a:p>
          <a:p>
            <a:r>
              <a:rPr lang="en-US" b="1" dirty="0"/>
              <a:t>Example</a:t>
            </a:r>
            <a:r>
              <a:rPr lang="en-US" dirty="0"/>
              <a:t>: A word processor application or a web browser installed on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3539414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Program and Process difference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38200" y="1945422"/>
            <a:ext cx="106832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 A process is a dynamic entity that represents an instance of a program in execution. It is an active state that includes not only the program code but also the current activity, including the program counter, registers, and variables. A process is essentially the execution of a program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State</a:t>
            </a:r>
            <a:r>
              <a:rPr lang="en-US" dirty="0"/>
              <a:t>: A process is active and exists in memory while the program is running. It includes the code, data, and the execution context (e.g., the CPU registers, memory allocation, and execution status</a:t>
            </a:r>
            <a:r>
              <a:rPr lang="en-US" dirty="0" smtClean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 When you open a word processor, an instance of the word processor program is loaded into memory, and the operating system manages this as a process. If you open multiple documents simultaneously, each document might be handled by a separate process or by threads within a process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52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6" y="201169"/>
            <a:ext cx="11146536" cy="6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38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3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84" y="-283463"/>
            <a:ext cx="12280392" cy="693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92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66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985"/>
            <a:ext cx="12454128" cy="668426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AutoShape 2" descr="Awesome Total Black Wallpapers - WallpaperAcc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Awesome Total Black Wallpapers - WallpaperAccess"/>
          <p:cNvSpPr>
            <a:spLocks noChangeAspect="1" noChangeArrowheads="1"/>
          </p:cNvSpPr>
          <p:nvPr/>
        </p:nvSpPr>
        <p:spPr bwMode="auto">
          <a:xfrm>
            <a:off x="307975" y="-15481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Awesome Total Black Wallpapers - WallpaperAcc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503" y="3833812"/>
            <a:ext cx="2121281" cy="157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esome Total Black Wallpapers - WallpaperAcc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607" y="5760721"/>
            <a:ext cx="2898521" cy="9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88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0584"/>
            <a:ext cx="11914632" cy="7031736"/>
          </a:xfrm>
          <a:prstGeom prst="rect">
            <a:avLst/>
          </a:prstGeom>
        </p:spPr>
      </p:pic>
      <p:pic>
        <p:nvPicPr>
          <p:cNvPr id="3076" name="Picture 4" descr="Awesome Total Black Wallpapers - WallpaperAcc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983" y="5415724"/>
            <a:ext cx="2779649" cy="15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754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Process Control Block (PCB)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process is represented in the operating system by a process control block, which is also called a task control block.</a:t>
            </a:r>
          </a:p>
          <a:p>
            <a:r>
              <a:rPr lang="en-US" dirty="0"/>
              <a:t>Here, are important components of PCB</a:t>
            </a:r>
          </a:p>
        </p:txBody>
      </p:sp>
    </p:spTree>
    <p:extLst>
      <p:ext uri="{BB962C8B-B14F-4D97-AF65-F5344CB8AC3E}">
        <p14:creationId xmlns:p14="http://schemas.microsoft.com/office/powerpoint/2010/main" val="3260297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Process Control B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" y="1690688"/>
            <a:ext cx="10844783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61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4090" y="-867375"/>
            <a:ext cx="15080180" cy="85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888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Process in OS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Process state: </a:t>
            </a:r>
            <a:r>
              <a:rPr lang="en-US" dirty="0"/>
              <a:t>A process can be new, ready, running, waiting, etc.</a:t>
            </a:r>
          </a:p>
          <a:p>
            <a:r>
              <a:rPr lang="en-US" b="1" dirty="0"/>
              <a:t>Program counter: </a:t>
            </a:r>
            <a:r>
              <a:rPr lang="en-US" dirty="0"/>
              <a:t>The program counter lets you know the address of the next instruction, which should be executed for that process.</a:t>
            </a:r>
          </a:p>
          <a:p>
            <a:r>
              <a:rPr lang="en-US" b="1" dirty="0"/>
              <a:t>CPU registers: </a:t>
            </a:r>
            <a:r>
              <a:rPr lang="en-US" dirty="0"/>
              <a:t>This component includes accumulators, index and general-purpose registers, and information of condition code.</a:t>
            </a:r>
          </a:p>
          <a:p>
            <a:r>
              <a:rPr lang="en-US" b="1" dirty="0"/>
              <a:t>CPU scheduling information: </a:t>
            </a:r>
            <a:r>
              <a:rPr lang="en-US" dirty="0"/>
              <a:t>This component includes a process priority, pointers for scheduling queues, and various other scheduling parameters.</a:t>
            </a:r>
          </a:p>
          <a:p>
            <a:r>
              <a:rPr lang="en-US" b="1" dirty="0"/>
              <a:t>Accounting and business information: </a:t>
            </a:r>
            <a:r>
              <a:rPr lang="en-US" dirty="0"/>
              <a:t>It includes the amount of CPU and time utilities like real time used, job or process numbers, etc.</a:t>
            </a:r>
          </a:p>
          <a:p>
            <a:r>
              <a:rPr lang="en-US" b="1" dirty="0"/>
              <a:t>Memory-management information: </a:t>
            </a:r>
            <a:r>
              <a:rPr lang="en-US" dirty="0"/>
              <a:t>This information includes the value of the base and limit registers, the page, or segment tables. This depends on the memory system, which is used by the operating system.</a:t>
            </a:r>
          </a:p>
          <a:p>
            <a:r>
              <a:rPr lang="en-US" b="1" dirty="0"/>
              <a:t>I/O status information: </a:t>
            </a:r>
            <a:r>
              <a:rPr lang="en-US" dirty="0"/>
              <a:t>This block includes a list of open files, the list of I/O devices that are allocated to the process, etc.</a:t>
            </a:r>
          </a:p>
        </p:txBody>
      </p:sp>
    </p:spTree>
    <p:extLst>
      <p:ext uri="{BB962C8B-B14F-4D97-AF65-F5344CB8AC3E}">
        <p14:creationId xmlns:p14="http://schemas.microsoft.com/office/powerpoint/2010/main" val="2561834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7371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Process in OS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Summary</a:t>
            </a:r>
          </a:p>
          <a:p>
            <a:r>
              <a:rPr lang="en-US" dirty="0"/>
              <a:t>A process is defined as the execution of a program that performs the actions specified in that program.</a:t>
            </a:r>
          </a:p>
          <a:p>
            <a:r>
              <a:rPr lang="en-US" dirty="0"/>
              <a:t>Process management involves various tasks like creation, scheduling, termination of processes, and a dead lock.</a:t>
            </a:r>
          </a:p>
          <a:p>
            <a:r>
              <a:rPr lang="en-US" dirty="0"/>
              <a:t>The important elements of Process architecture are 1)Stack 2) Heap 3) Data, and 4) Text</a:t>
            </a:r>
          </a:p>
          <a:p>
            <a:r>
              <a:rPr lang="en-US" dirty="0"/>
              <a:t>The PCB is a full form of Process Control Block. It is a data structure that is maintained by the Operating System for every process</a:t>
            </a:r>
          </a:p>
          <a:p>
            <a:r>
              <a:rPr lang="en-US" dirty="0"/>
              <a:t>A process state is a condition of the process at a specific instant of time.</a:t>
            </a:r>
          </a:p>
          <a:p>
            <a:r>
              <a:rPr lang="en-US" dirty="0"/>
              <a:t>Every process is represented in the operating system by a process control block, which is also called a task control block.</a:t>
            </a:r>
          </a:p>
        </p:txBody>
      </p:sp>
    </p:spTree>
    <p:extLst>
      <p:ext uri="{BB962C8B-B14F-4D97-AF65-F5344CB8AC3E}">
        <p14:creationId xmlns:p14="http://schemas.microsoft.com/office/powerpoint/2010/main" val="348538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5090" y="-514901"/>
            <a:ext cx="15442180" cy="78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19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8432" y="118600"/>
            <a:ext cx="15508864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05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528</Words>
  <Application>Microsoft Office PowerPoint</Application>
  <PresentationFormat>Widescreen</PresentationFormat>
  <Paragraphs>56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Roboto</vt:lpstr>
      <vt:lpstr>Times New Roman</vt:lpstr>
      <vt:lpstr>Office Theme</vt:lpstr>
      <vt:lpstr>Operating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Operating System Structure </vt:lpstr>
      <vt:lpstr>PowerPoint Presentation</vt:lpstr>
      <vt:lpstr>PowerPoint Presentation</vt:lpstr>
      <vt:lpstr>PowerPoint Presentation</vt:lpstr>
      <vt:lpstr>PowerPoint Presentation</vt:lpstr>
      <vt:lpstr>              Operating System Services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System Programs </vt:lpstr>
      <vt:lpstr>                          MCQ :</vt:lpstr>
      <vt:lpstr>MCQ</vt:lpstr>
      <vt:lpstr>PowerPoint Presentation</vt:lpstr>
      <vt:lpstr>PowerPoint Presentation</vt:lpstr>
      <vt:lpstr>                    Process and Threads </vt:lpstr>
      <vt:lpstr>Program and Process difference</vt:lpstr>
      <vt:lpstr>Program and Process difference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Control Block (PCB)</vt:lpstr>
      <vt:lpstr>PCB</vt:lpstr>
      <vt:lpstr>Process in OS</vt:lpstr>
      <vt:lpstr>Process in OS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</dc:title>
  <dc:creator>Microsoft account</dc:creator>
  <cp:lastModifiedBy>Microsoft account</cp:lastModifiedBy>
  <cp:revision>73</cp:revision>
  <dcterms:created xsi:type="dcterms:W3CDTF">2024-09-10T08:37:02Z</dcterms:created>
  <dcterms:modified xsi:type="dcterms:W3CDTF">2024-09-11T23:44:38Z</dcterms:modified>
</cp:coreProperties>
</file>